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9"/>
  </p:handoutMasterIdLst>
  <p:sldIdLst>
    <p:sldId id="265" r:id="rId2"/>
    <p:sldId id="260" r:id="rId3"/>
    <p:sldId id="261" r:id="rId4"/>
    <p:sldId id="262" r:id="rId5"/>
    <p:sldId id="263" r:id="rId6"/>
    <p:sldId id="264" r:id="rId7"/>
    <p:sldId id="299" r:id="rId8"/>
    <p:sldId id="300" r:id="rId9"/>
    <p:sldId id="302" r:id="rId10"/>
    <p:sldId id="303" r:id="rId11"/>
    <p:sldId id="304" r:id="rId12"/>
    <p:sldId id="305" r:id="rId13"/>
    <p:sldId id="307" r:id="rId14"/>
    <p:sldId id="306" r:id="rId15"/>
    <p:sldId id="308" r:id="rId16"/>
    <p:sldId id="301" r:id="rId17"/>
    <p:sldId id="266" r:id="rId18"/>
    <p:sldId id="267" r:id="rId19"/>
    <p:sldId id="309" r:id="rId20"/>
    <p:sldId id="297" r:id="rId21"/>
    <p:sldId id="258" r:id="rId22"/>
    <p:sldId id="268" r:id="rId23"/>
    <p:sldId id="296" r:id="rId24"/>
    <p:sldId id="291" r:id="rId25"/>
    <p:sldId id="271" r:id="rId26"/>
    <p:sldId id="292" r:id="rId27"/>
    <p:sldId id="273" r:id="rId28"/>
    <p:sldId id="295" r:id="rId29"/>
    <p:sldId id="276" r:id="rId30"/>
    <p:sldId id="275" r:id="rId31"/>
    <p:sldId id="277" r:id="rId32"/>
    <p:sldId id="278" r:id="rId33"/>
    <p:sldId id="279" r:id="rId34"/>
    <p:sldId id="280" r:id="rId35"/>
    <p:sldId id="284" r:id="rId36"/>
    <p:sldId id="281" r:id="rId37"/>
    <p:sldId id="283" r:id="rId38"/>
    <p:sldId id="282" r:id="rId39"/>
    <p:sldId id="285" r:id="rId40"/>
    <p:sldId id="286" r:id="rId41"/>
    <p:sldId id="287" r:id="rId42"/>
    <p:sldId id="288" r:id="rId43"/>
    <p:sldId id="289" r:id="rId44"/>
    <p:sldId id="269" r:id="rId45"/>
    <p:sldId id="293" r:id="rId46"/>
    <p:sldId id="294" r:id="rId47"/>
    <p:sldId id="290" r:id="rId48"/>
  </p:sldIdLst>
  <p:sldSz cx="6858000" cy="9144000" type="screen4x3"/>
  <p:notesSz cx="7010400" cy="9296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  <a:srgbClr val="006666"/>
    <a:srgbClr val="006600"/>
    <a:srgbClr val="E64919"/>
    <a:srgbClr val="339966"/>
    <a:srgbClr val="990033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11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CCBBA7-1607-4F3A-81BD-23C895E4C0BE}" type="datetimeFigureOut">
              <a:rPr lang="fr-CA"/>
              <a:pPr>
                <a:defRPr/>
              </a:pPr>
              <a:t>2018-09-06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6136CF-FC74-49B6-916E-C1C93FAADE0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23EF-639A-4275-9620-F831E59EFDC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483F-1668-4B7A-AFC1-5C714AD7ECC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C1E0-4BED-42CB-931A-57822DDB4F1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BAA8-C4BA-4044-A75E-A44D7928113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B33A-8DAA-4F04-ADC5-DCECA1252EF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903B-9DEB-4025-8CA2-357242EC65E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B96D-CBF3-4E94-9126-A49C09CE8A0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9DE2-06BD-4C36-8933-36EF9282C72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B16C-4BB1-4E66-B0CD-FAEE4EA6921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5CD7F-A85F-4F54-9AAE-CBDB20C6E94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E92D-0F6D-4276-B35B-53583325DDE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08FA4C-4782-44F9-BF4E-0D67C12A7EE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438" y="0"/>
            <a:ext cx="6172200" cy="1524000"/>
          </a:xfrm>
        </p:spPr>
        <p:txBody>
          <a:bodyPr/>
          <a:lstStyle/>
          <a:p>
            <a:pPr>
              <a:defRPr/>
            </a:pPr>
            <a:r>
              <a:rPr lang="fr-C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Bienvenue!</a:t>
            </a:r>
            <a:endParaRPr lang="fr-C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ce réservé du contenu 5" descr="659-01862887en_Masterfi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1163" y="1463675"/>
            <a:ext cx="5989637" cy="3979863"/>
          </a:xfr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Espace réservé du contenu 6"/>
          <p:cNvSpPr>
            <a:spLocks noGrp="1"/>
          </p:cNvSpPr>
          <p:nvPr>
            <p:ph sz="half" idx="2"/>
          </p:nvPr>
        </p:nvSpPr>
        <p:spPr>
          <a:xfrm>
            <a:off x="293688" y="5797550"/>
            <a:ext cx="6256337" cy="2087563"/>
          </a:xfrm>
        </p:spPr>
        <p:txBody>
          <a:bodyPr/>
          <a:lstStyle/>
          <a:p>
            <a:pPr marL="0" algn="ctr">
              <a:buFontTx/>
              <a:buNone/>
              <a:defRPr/>
            </a:pPr>
            <a:r>
              <a:rPr lang="fr-CA" sz="4400" b="1" dirty="0" smtClean="0">
                <a:solidFill>
                  <a:schemeClr val="bg1"/>
                </a:solidFill>
              </a:rPr>
              <a:t>Lancement </a:t>
            </a:r>
          </a:p>
          <a:p>
            <a:pPr marL="0" algn="ctr">
              <a:buFontTx/>
              <a:buNone/>
              <a:defRPr/>
            </a:pPr>
            <a:r>
              <a:rPr lang="fr-CA" sz="4400" b="1" dirty="0" smtClean="0">
                <a:solidFill>
                  <a:schemeClr val="bg1"/>
                </a:solidFill>
              </a:rPr>
              <a:t>de l’année pastorale</a:t>
            </a:r>
          </a:p>
          <a:p>
            <a:pPr marL="0" algn="ctr">
              <a:buFontTx/>
              <a:buNone/>
              <a:defRPr/>
            </a:pPr>
            <a:r>
              <a:rPr lang="fr-CA" sz="4400" b="1" dirty="0" smtClean="0">
                <a:solidFill>
                  <a:schemeClr val="bg1"/>
                </a:solidFill>
              </a:rPr>
              <a:t>2018-2019</a:t>
            </a:r>
          </a:p>
          <a:p>
            <a:pPr marL="0" algn="ctr">
              <a:buFontTx/>
              <a:buNone/>
              <a:defRPr/>
            </a:pPr>
            <a:endParaRPr lang="fr-C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>
              <a:buFontTx/>
              <a:buNone/>
              <a:defRPr/>
            </a:pPr>
            <a:r>
              <a:rPr lang="fr-C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Diocèse de </a:t>
            </a:r>
            <a:r>
              <a:rPr lang="fr-C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Nicolet</a:t>
            </a:r>
            <a:endParaRPr lang="fr-C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defRPr/>
            </a:pPr>
            <a:endParaRPr lang="fr-CA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 descr="Salage-du-fromage_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6750"/>
            <a:ext cx="6858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 descr="Photos annonce lancm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" descr="blanc oeuf fa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7063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2" descr="salt-3060095_19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568450"/>
            <a:ext cx="58515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49263" y="258763"/>
            <a:ext cx="586581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 eaux sont malsaines et le pays stérile.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063" y="5692775"/>
            <a:ext cx="5900737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alla où jaillissaient les eaux, il y jeta du sel et dit: « Ainsi parle Yahvé: j’assainis ces eaux . Il ne viendra plus de là ni mort ni stérilité. »  </a:t>
            </a:r>
            <a:r>
              <a:rPr lang="fr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(2R 2, 19-21)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1" descr="salt-972267_19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 descr="salt-1914130_19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644525"/>
            <a:ext cx="61150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hemin de Composte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745038"/>
            <a:ext cx="6159500" cy="4073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863" y="731838"/>
            <a:ext cx="6172200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Trois apprentissages pour grandir comme chrétiens</a:t>
            </a:r>
            <a:endParaRPr lang="fr-C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520950"/>
            <a:ext cx="6172200" cy="5611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L’apprentissage d’une relation plus intime avec le Christ, en portant attention à la vie intérieure.</a:t>
            </a:r>
          </a:p>
          <a:p>
            <a:pPr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L’apprentissage de la vie communautaire</a:t>
            </a:r>
          </a:p>
          <a:p>
            <a:pPr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L’apprentissage de l’action missionnaire</a:t>
            </a: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9263" y="1466850"/>
            <a:ext cx="60721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C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241300" y="223838"/>
            <a:ext cx="6159500" cy="6211887"/>
          </a:xfrm>
          <a:prstGeom prst="verticalScroll">
            <a:avLst/>
          </a:prstGeom>
          <a:blipFill>
            <a:blip r:embed="rId2" cstate="screen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4000" b="1" i="1" dirty="0">
                <a:solidFill>
                  <a:srgbClr val="E64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Vous êtes, vous, </a:t>
            </a:r>
          </a:p>
          <a:p>
            <a:pPr>
              <a:defRPr/>
            </a:pPr>
            <a:r>
              <a:rPr lang="fr-CA" sz="4000" b="1" i="1" dirty="0">
                <a:solidFill>
                  <a:srgbClr val="E64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le sel de la terre.</a:t>
            </a:r>
          </a:p>
          <a:p>
            <a:pPr>
              <a:defRPr/>
            </a:pPr>
            <a:r>
              <a:rPr lang="fr-CA" sz="4000" b="1" i="1" dirty="0">
                <a:solidFill>
                  <a:srgbClr val="E64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Et si le sel s’affadit,</a:t>
            </a:r>
          </a:p>
          <a:p>
            <a:pPr>
              <a:defRPr/>
            </a:pPr>
            <a:r>
              <a:rPr lang="fr-CA" sz="4000" b="1" i="1" dirty="0">
                <a:solidFill>
                  <a:srgbClr val="E64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avec quoi sera-t-il salé?</a:t>
            </a:r>
          </a:p>
          <a:p>
            <a:pPr>
              <a:defRPr/>
            </a:pPr>
            <a:r>
              <a:rPr lang="fr-CA" sz="4000" b="1" i="1" dirty="0">
                <a:solidFill>
                  <a:srgbClr val="E64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Il n’est plus bon à rien,</a:t>
            </a:r>
          </a:p>
          <a:p>
            <a:pPr>
              <a:defRPr/>
            </a:pPr>
            <a:r>
              <a:rPr lang="fr-CA" sz="4000" b="1" i="1" dirty="0">
                <a:solidFill>
                  <a:srgbClr val="E64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qu’à être jeté dehors</a:t>
            </a:r>
          </a:p>
          <a:p>
            <a:pPr>
              <a:defRPr/>
            </a:pPr>
            <a:r>
              <a:rPr lang="fr-CA" sz="4000" b="1" i="1" dirty="0">
                <a:solidFill>
                  <a:srgbClr val="E64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et foulé aux pieds </a:t>
            </a:r>
          </a:p>
          <a:p>
            <a:pPr>
              <a:defRPr/>
            </a:pPr>
            <a:r>
              <a:rPr lang="fr-CA" sz="4000" b="1" i="1" dirty="0">
                <a:solidFill>
                  <a:srgbClr val="E64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par les hommes.</a:t>
            </a:r>
            <a:endParaRPr lang="fr-CA" b="1" i="1" dirty="0">
              <a:solidFill>
                <a:srgbClr val="E649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fr-CA" b="1" i="1" dirty="0">
                <a:solidFill>
                  <a:srgbClr val="E64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(Mt 5, 13)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1300" y="6883400"/>
            <a:ext cx="635000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cette parole </a:t>
            </a:r>
          </a:p>
          <a:p>
            <a:pPr algn="ctr">
              <a:defRPr/>
            </a:pPr>
            <a:r>
              <a:rPr lang="fr-C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résonne-t-elle en moi?</a:t>
            </a:r>
          </a:p>
          <a:p>
            <a:pPr algn="ctr">
              <a:buFont typeface="Arial" pitchFamily="34" charset="0"/>
              <a:buChar char="•"/>
              <a:defRPr/>
            </a:pPr>
            <a:endParaRPr lang="fr-C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C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écho suscite-t-elle?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in-qimg-f29cfa223e4519d8e81d9bb2cfe94ac7-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87500" y="5227638"/>
            <a:ext cx="3617913" cy="357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47675"/>
            <a:ext cx="6515100" cy="689133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Soyons ce que nous devons être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nous verrons paraître des germes d’avenir!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Soyons ce que nous devons être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nous pourrons renaître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souffle de l’Esprit!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517525"/>
            <a:ext cx="6172200" cy="1631950"/>
          </a:xfrm>
        </p:spPr>
        <p:txBody>
          <a:bodyPr/>
          <a:lstStyle/>
          <a:p>
            <a:pPr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Maggie et Gabriel, vous êtes </a:t>
            </a:r>
            <a:b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 de la terre</a:t>
            </a: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gaby-maggie2000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5735" y="2674190"/>
            <a:ext cx="6339405" cy="419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431800" y="7488238"/>
            <a:ext cx="58134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JMJ, Rome 2000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2" descr="images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250825"/>
            <a:ext cx="6588125" cy="85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0963" y="539750"/>
            <a:ext cx="6696075" cy="7627938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fr-CA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Esprit de Dieu, Esprit de Feu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chasser de nous toute peur!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Esprit de Dieu, Esprit de Feu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embraser nos cœurs!</a:t>
            </a:r>
            <a:endParaRPr lang="fr-C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038" y="1246188"/>
            <a:ext cx="6172200" cy="1524000"/>
          </a:xfrm>
        </p:spPr>
        <p:txBody>
          <a:bodyPr/>
          <a:lstStyle/>
          <a:p>
            <a:pPr>
              <a:defRPr/>
            </a:pPr>
            <a:r>
              <a:rPr lang="fr-C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êtes, vous,</a:t>
            </a:r>
            <a:br>
              <a:rPr lang="fr-C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sel de la terre.</a:t>
            </a:r>
            <a:br>
              <a:rPr lang="fr-C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 5,13)</a:t>
            </a:r>
            <a:endParaRPr lang="fr-C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Espace réservé du contenu 3" descr="36855727_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4988" y="3300413"/>
            <a:ext cx="5934075" cy="395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visuel Carte rec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838" y="1506538"/>
            <a:ext cx="6492875" cy="500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1722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le sel de la terre,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lumière du monde,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ta lumière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Esprit!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Image 4" descr="visuel Carte rect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4113" y="5386388"/>
            <a:ext cx="4211637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1722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serons le sel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Apportant le joie de vivre,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richesse vient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profond des océans.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 chair a faim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saveurs de l’Évangile,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Fais que notre pain 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Ait du goût pour les vivants!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36855727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31984" y="5473508"/>
            <a:ext cx="4182859" cy="278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1722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le sel de la terre,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lumière du monde,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ta lumière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Esprit!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Image 4" descr="visuel Carte rect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4113" y="5386388"/>
            <a:ext cx="4211637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visuel Carte rec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838" y="1506538"/>
            <a:ext cx="6492875" cy="500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1722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le sel de la terre,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lumière du monde,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ta lumière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Esprit!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Image 4" descr="visuel Carte rect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4113" y="5386388"/>
            <a:ext cx="4211637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5151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serons le sel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Imprégné de ta sagesse,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révéleras 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secrets de ton bonheur.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les redirons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plus humbles de la terre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des mots de vie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pourront toucher les cœurs.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36855727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31984" y="5473508"/>
            <a:ext cx="4182859" cy="278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1722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le sel de la terre,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lumière du monde,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ta lumière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Esprit!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Image 4" descr="visuel Carte rect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4113" y="5386388"/>
            <a:ext cx="4211637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/>
          </a:p>
        </p:txBody>
      </p:sp>
      <p:pic>
        <p:nvPicPr>
          <p:cNvPr id="8" name="Espace réservé du contenu 7" descr="merci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352" y="1966823"/>
            <a:ext cx="6567660" cy="5069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2" descr="images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250825"/>
            <a:ext cx="6588125" cy="85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2900" y="539750"/>
            <a:ext cx="6172200" cy="7627938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fr-CA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Souffle dans les déserts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toutes nos souffrances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Souffle sur notre terre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Où vit ton espérance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438" y="6232525"/>
            <a:ext cx="6172200" cy="1524000"/>
          </a:xfrm>
        </p:spPr>
        <p:txBody>
          <a:bodyPr/>
          <a:lstStyle/>
          <a:p>
            <a:pPr>
              <a:defRPr/>
            </a:pPr>
            <a:r>
              <a:rPr lang="fr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a-t-il des attitudes auxquelles je devrais renoncer pour ne pas tomber </a:t>
            </a:r>
            <a:br>
              <a:rPr lang="fr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l’affadissement?</a:t>
            </a:r>
            <a:br>
              <a:rPr lang="fr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C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moments de réflexion</a:t>
            </a:r>
            <a:r>
              <a:rPr lang="fr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visuel Carte rect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5826" y="310550"/>
            <a:ext cx="6018554" cy="464101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41300"/>
            <a:ext cx="6172200" cy="79263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sel de la terre, renoncez-vous à ce qui, en vous, conduit à l’affadissement?</a:t>
            </a:r>
          </a:p>
          <a:p>
            <a:pPr marL="0">
              <a:buFontTx/>
              <a:buNone/>
              <a:defRPr/>
            </a:pPr>
            <a:r>
              <a:rPr lang="fr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R/ Oui, j’y renonce</a:t>
            </a:r>
          </a:p>
          <a:p>
            <a:pPr marL="0">
              <a:buFontTx/>
              <a:buNone/>
              <a:defRPr/>
            </a:pPr>
            <a:endParaRPr lang="fr-C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r>
              <a:rPr lang="fr-CA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sel de la terre, voulez-vous replonger dans votre baptême pour être à l’écoute de l’Esprit qui vous habite et vous guide pour la mission?</a:t>
            </a:r>
          </a:p>
          <a:p>
            <a:pPr marL="0">
              <a:buFontTx/>
              <a:buNone/>
              <a:defRPr/>
            </a:pPr>
            <a:r>
              <a:rPr lang="fr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R/ Oui, je le veux</a:t>
            </a:r>
          </a:p>
          <a:p>
            <a:pPr marL="0">
              <a:buFontTx/>
              <a:buNone/>
              <a:defRPr/>
            </a:pPr>
            <a:endParaRPr lang="fr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r>
              <a:rPr lang="fr-CA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voulez-vous le faire tous ensemble, en communauté, comme Église de </a:t>
            </a:r>
            <a:r>
              <a:rPr lang="fr-CA" sz="3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Nicolet</a:t>
            </a:r>
            <a:r>
              <a:rPr lang="fr-CA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>
              <a:buFontTx/>
              <a:buNone/>
              <a:defRPr/>
            </a:pPr>
            <a:r>
              <a:rPr lang="fr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R/ Oui, nous le voulons</a:t>
            </a:r>
          </a:p>
          <a:p>
            <a:pPr marL="0">
              <a:buFontTx/>
              <a:buNone/>
              <a:defRPr/>
            </a:pPr>
            <a:endParaRPr lang="fr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950" y="534988"/>
            <a:ext cx="6142038" cy="7632700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Père infiniment bon, tu as fait jaillir en nous la vie nouvelle des enfants de Dieu au jour de notre baptême.</a:t>
            </a:r>
          </a:p>
          <a:p>
            <a:pPr marL="0">
              <a:buFontTx/>
              <a:buNone/>
              <a:defRPr/>
            </a:pPr>
            <a:r>
              <a:rPr lang="fr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R/ Béni sois-tu, Seigneur!</a:t>
            </a:r>
          </a:p>
          <a:p>
            <a:pPr marL="0">
              <a:buFontTx/>
              <a:buNone/>
              <a:defRPr/>
            </a:pPr>
            <a:endParaRPr lang="fr-C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rassembles en ton fils Jésus Christ tous ceux qui sont baptisés dans l’eau et l’Esprit Saint, pour qu’ils deviennent un seul peuple. </a:t>
            </a:r>
            <a:r>
              <a:rPr lang="fr-C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R/</a:t>
            </a:r>
          </a:p>
          <a:p>
            <a:pPr marL="0">
              <a:buFontTx/>
              <a:buNone/>
              <a:defRPr/>
            </a:pPr>
            <a:endParaRPr lang="fr-C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répands ton Esprit d’amour dans nos cœurs, pour nous rendre libres et nous faire goûter la paix de ton Royaume. </a:t>
            </a:r>
            <a:r>
              <a:rPr lang="fr-C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R/</a:t>
            </a:r>
          </a:p>
          <a:p>
            <a:pPr marL="0">
              <a:buFontTx/>
              <a:buNone/>
              <a:defRPr/>
            </a:pPr>
            <a:endParaRPr lang="fr-C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choisis les baptisés pour annoncer parmi toutes les nations l’Évangile du Christ. </a:t>
            </a:r>
            <a:r>
              <a:rPr lang="fr-C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R/</a:t>
            </a:r>
          </a:p>
          <a:p>
            <a:pPr marL="0">
              <a:buFontTx/>
              <a:buNone/>
              <a:defRPr/>
            </a:pPr>
            <a:endParaRPr lang="fr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396875"/>
            <a:ext cx="6299200" cy="7770813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Messagers de l’Évangile,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 de la terre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lumière du monde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croyons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Dieu fait vivre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Gloire à Lui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nous envoie!</a:t>
            </a:r>
          </a:p>
        </p:txBody>
      </p:sp>
      <p:pic>
        <p:nvPicPr>
          <p:cNvPr id="7" name="Espace réservé du contenu 3" descr="visuel Carte rec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384984" y="5682620"/>
            <a:ext cx="4153174" cy="3202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396875"/>
            <a:ext cx="6299200" cy="7770813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Baptisés dans les eaux vives du Sauveur,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Sortons de la prison de nos tombeaux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l’Esprit!</a:t>
            </a:r>
          </a:p>
          <a:p>
            <a:pPr marL="0">
              <a:buFontTx/>
              <a:buNone/>
              <a:defRPr/>
            </a:pPr>
            <a:r>
              <a:rPr lang="fr-C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(Tous): </a:t>
            </a: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 !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Rénovés par un amour libérateur,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pour la terre un sel nouveau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</a:t>
            </a:r>
          </a:p>
          <a:p>
            <a:pPr marL="0">
              <a:buFontTx/>
              <a:buNone/>
              <a:defRPr/>
            </a:pPr>
            <a:r>
              <a:rPr lang="fr-C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(Tous):</a:t>
            </a:r>
            <a:r>
              <a:rPr lang="fr-C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 !</a:t>
            </a:r>
          </a:p>
          <a:p>
            <a:pPr marL="0">
              <a:buFontTx/>
              <a:buNone/>
              <a:defRPr/>
            </a:pPr>
            <a:endParaRPr lang="fr-C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endParaRPr lang="fr-C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396875"/>
            <a:ext cx="6299200" cy="7770813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Messagers de l’Évangile,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 de la terre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lumière du monde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croyons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Dieu fait vivre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Gloire à Lui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nous envoie!</a:t>
            </a:r>
          </a:p>
        </p:txBody>
      </p:sp>
      <p:pic>
        <p:nvPicPr>
          <p:cNvPr id="7" name="Espace réservé du contenu 3" descr="visuel Carte rec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384984" y="5682620"/>
            <a:ext cx="4153174" cy="3202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396875"/>
            <a:ext cx="6299200" cy="7770813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Éveillés à la sagesse du Dieu saint,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Goûtons à la Parole qu’il nous dit,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l’Esprit!</a:t>
            </a:r>
          </a:p>
          <a:p>
            <a:pPr marL="0">
              <a:buFontTx/>
              <a:buNone/>
              <a:defRPr/>
            </a:pPr>
            <a:r>
              <a:rPr lang="fr-C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(Tous): </a:t>
            </a: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 !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semence grandira comme un bon grain,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Heureux qui portera beaucoup de fruit!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l’Esprit!</a:t>
            </a:r>
          </a:p>
          <a:p>
            <a:pPr marL="0">
              <a:buFontTx/>
              <a:buNone/>
              <a:defRPr/>
            </a:pPr>
            <a:r>
              <a:rPr lang="fr-C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(Tous):</a:t>
            </a:r>
            <a:r>
              <a:rPr lang="fr-C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 !</a:t>
            </a:r>
          </a:p>
          <a:p>
            <a:pPr marL="0">
              <a:buFontTx/>
              <a:buNone/>
              <a:defRPr/>
            </a:pPr>
            <a:endParaRPr lang="fr-C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endParaRPr lang="fr-C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396875"/>
            <a:ext cx="6299200" cy="7770813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Messagers de l’Évangile,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 de la terre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lumière du monde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croyons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Dieu fait vivre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Gloire à Lui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nous envoie!</a:t>
            </a:r>
          </a:p>
        </p:txBody>
      </p:sp>
      <p:pic>
        <p:nvPicPr>
          <p:cNvPr id="7" name="Espace réservé du contenu 3" descr="visuel Carte rec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384984" y="5682620"/>
            <a:ext cx="4153174" cy="3202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396875"/>
            <a:ext cx="6299200" cy="7770813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Libérés des temps obscurs sous le boisseau,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Brûlons comme des lampes au feu ardent,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l’Esprit!</a:t>
            </a:r>
          </a:p>
          <a:p>
            <a:pPr marL="0">
              <a:buFontTx/>
              <a:buNone/>
              <a:defRPr/>
            </a:pPr>
            <a:r>
              <a:rPr lang="fr-C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(Tous): </a:t>
            </a: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 !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Humblement que notre flamme brille haut,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l’Évangile pour ce temps,</a:t>
            </a:r>
          </a:p>
          <a:p>
            <a:pPr marL="0">
              <a:buFontTx/>
              <a:buNone/>
              <a:defRPr/>
            </a:pP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l’Esprit!</a:t>
            </a:r>
          </a:p>
          <a:p>
            <a:pPr marL="0">
              <a:buFontTx/>
              <a:buNone/>
              <a:defRPr/>
            </a:pPr>
            <a:r>
              <a:rPr lang="fr-C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(Tous):</a:t>
            </a:r>
            <a:r>
              <a:rPr lang="fr-C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Vivons de l’Esprit !</a:t>
            </a:r>
          </a:p>
          <a:p>
            <a:pPr marL="0">
              <a:buFontTx/>
              <a:buNone/>
              <a:defRPr/>
            </a:pPr>
            <a:endParaRPr lang="fr-C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buFontTx/>
              <a:buNone/>
              <a:defRPr/>
            </a:pPr>
            <a:endParaRPr lang="fr-C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396875"/>
            <a:ext cx="6299200" cy="7770813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Messagers de l’Évangile,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 de la terre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lumière du monde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croyons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Dieu fait vivre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Gloire à Lui </a:t>
            </a:r>
          </a:p>
          <a:p>
            <a:pPr marL="0">
              <a:buFontTx/>
              <a:buNone/>
              <a:defRPr/>
            </a:pPr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nous envoie!</a:t>
            </a:r>
          </a:p>
        </p:txBody>
      </p:sp>
      <p:pic>
        <p:nvPicPr>
          <p:cNvPr id="7" name="Espace réservé du contenu 3" descr="visuel Carte rec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384984" y="5682620"/>
            <a:ext cx="4153174" cy="3202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2" descr="images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250825"/>
            <a:ext cx="6588125" cy="85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0963" y="539750"/>
            <a:ext cx="6642100" cy="7627938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fr-CA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Esprit de Dieu, Esprit de Feu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chasser de nous toute peur!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Esprit de Dieu, Esprit de Feu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embraser nos cœurs!</a:t>
            </a:r>
            <a:endParaRPr lang="fr-C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77825" y="511175"/>
            <a:ext cx="6172200" cy="6034088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fr-CA" sz="3000" dirty="0" smtClean="0">
                <a:solidFill>
                  <a:schemeClr val="bg1"/>
                </a:solidFill>
              </a:rPr>
              <a:t>Seigneur Jésus,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fr-CA" sz="3000" dirty="0" smtClean="0">
                <a:solidFill>
                  <a:schemeClr val="bg1"/>
                </a:solidFill>
              </a:rPr>
              <a:t>Nous voulons donner le goût de ton Évangile qui ne s’affadit jamais à toute personne assoiffée de bonheur.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endParaRPr lang="fr-CA" sz="2800" b="1" dirty="0" smtClean="0">
              <a:solidFill>
                <a:schemeClr val="bg1"/>
              </a:solidFill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fr-CA" sz="3600" b="1" dirty="0" smtClean="0">
                <a:solidFill>
                  <a:schemeClr val="bg1"/>
                </a:solidFill>
              </a:rPr>
              <a:t>R/ 	Habités de l’Esprit, 	soyons sel de la terre!</a:t>
            </a:r>
            <a:endParaRPr lang="fr-CA" sz="3600" dirty="0" smtClean="0">
              <a:solidFill>
                <a:schemeClr val="bg1"/>
              </a:solidFill>
            </a:endParaRPr>
          </a:p>
          <a:p>
            <a:pPr marL="0">
              <a:buFontTx/>
              <a:buNone/>
              <a:defRPr/>
            </a:pPr>
            <a:endParaRPr lang="fr-CA" dirty="0"/>
          </a:p>
        </p:txBody>
      </p:sp>
      <p:pic>
        <p:nvPicPr>
          <p:cNvPr id="6" name="Image 5" descr="36855727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400" y="4559591"/>
            <a:ext cx="5063401" cy="337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contenu 4"/>
          <p:cNvSpPr>
            <a:spLocks noGrp="1"/>
          </p:cNvSpPr>
          <p:nvPr>
            <p:ph idx="1"/>
          </p:nvPr>
        </p:nvSpPr>
        <p:spPr>
          <a:xfrm>
            <a:off x="377825" y="511175"/>
            <a:ext cx="6172200" cy="6034088"/>
          </a:xfrm>
        </p:spPr>
        <p:txBody>
          <a:bodyPr/>
          <a:lstStyle/>
          <a:p>
            <a:pPr marL="0">
              <a:spcBef>
                <a:spcPct val="0"/>
              </a:spcBef>
              <a:buFontTx/>
              <a:buNone/>
            </a:pPr>
            <a:r>
              <a:rPr lang="fr-CA" sz="3000" smtClean="0">
                <a:solidFill>
                  <a:schemeClr val="bg1"/>
                </a:solidFill>
              </a:rPr>
              <a:t>Nous cherchons à préserver l’essence de ta Présence dans le monde, nourriture vivifiante offerte aux femmes et aux hommes qui ont faim d’un amour inaltérable.</a:t>
            </a:r>
          </a:p>
          <a:p>
            <a:pPr marL="0">
              <a:spcBef>
                <a:spcPct val="0"/>
              </a:spcBef>
              <a:buFontTx/>
              <a:buNone/>
            </a:pPr>
            <a:endParaRPr lang="fr-CA" sz="2800" b="1" smtClean="0">
              <a:solidFill>
                <a:schemeClr val="bg1"/>
              </a:solidFill>
            </a:endParaRPr>
          </a:p>
          <a:p>
            <a:pPr marL="0">
              <a:spcBef>
                <a:spcPct val="0"/>
              </a:spcBef>
              <a:buFontTx/>
              <a:buNone/>
            </a:pPr>
            <a:r>
              <a:rPr lang="fr-CA" sz="3600" b="1" smtClean="0">
                <a:solidFill>
                  <a:schemeClr val="bg1"/>
                </a:solidFill>
              </a:rPr>
              <a:t>R/ 	Habités de l’Esprit, 	soyons sel de la terre!</a:t>
            </a:r>
            <a:endParaRPr lang="fr-CA" sz="3600" smtClean="0">
              <a:solidFill>
                <a:schemeClr val="bg1"/>
              </a:solidFill>
            </a:endParaRPr>
          </a:p>
          <a:p>
            <a:pPr marL="0">
              <a:buFontTx/>
              <a:buNone/>
            </a:pPr>
            <a:endParaRPr lang="fr-CA" smtClean="0"/>
          </a:p>
        </p:txBody>
      </p:sp>
      <p:pic>
        <p:nvPicPr>
          <p:cNvPr id="6" name="Image 5" descr="36855727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400" y="4559591"/>
            <a:ext cx="5063401" cy="337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contenu 4"/>
          <p:cNvSpPr>
            <a:spLocks noGrp="1"/>
          </p:cNvSpPr>
          <p:nvPr>
            <p:ph idx="1"/>
          </p:nvPr>
        </p:nvSpPr>
        <p:spPr>
          <a:xfrm>
            <a:off x="377825" y="511175"/>
            <a:ext cx="6172200" cy="6034088"/>
          </a:xfrm>
        </p:spPr>
        <p:txBody>
          <a:bodyPr/>
          <a:lstStyle/>
          <a:p>
            <a:pPr marL="0">
              <a:spcBef>
                <a:spcPct val="0"/>
              </a:spcBef>
              <a:buFontTx/>
              <a:buNone/>
            </a:pPr>
            <a:r>
              <a:rPr lang="fr-CA" sz="3000" smtClean="0">
                <a:solidFill>
                  <a:schemeClr val="bg1"/>
                </a:solidFill>
              </a:rPr>
              <a:t>Nous  désirons communier à ta Parole et à ton Pain de vie, grand banquet auquel tu convies sans cesse tous tes enfants.</a:t>
            </a:r>
          </a:p>
          <a:p>
            <a:pPr marL="0">
              <a:spcBef>
                <a:spcPct val="0"/>
              </a:spcBef>
              <a:buFontTx/>
              <a:buNone/>
            </a:pPr>
            <a:endParaRPr lang="fr-CA" sz="2800" b="1" smtClean="0">
              <a:solidFill>
                <a:schemeClr val="bg1"/>
              </a:solidFill>
            </a:endParaRPr>
          </a:p>
          <a:p>
            <a:pPr marL="0">
              <a:spcBef>
                <a:spcPct val="0"/>
              </a:spcBef>
              <a:buFontTx/>
              <a:buNone/>
            </a:pPr>
            <a:r>
              <a:rPr lang="fr-CA" sz="3600" b="1" smtClean="0">
                <a:solidFill>
                  <a:schemeClr val="bg1"/>
                </a:solidFill>
              </a:rPr>
              <a:t>R/ 	Habités de l’Esprit, soyons sel de la terre en répandant librement ton amour dans nos actions de chaque jour. Amen</a:t>
            </a:r>
            <a:endParaRPr lang="fr-CA" sz="3600" smtClean="0">
              <a:solidFill>
                <a:schemeClr val="bg1"/>
              </a:solidFill>
            </a:endParaRPr>
          </a:p>
          <a:p>
            <a:pPr marL="0">
              <a:buFontTx/>
              <a:buNone/>
            </a:pPr>
            <a:endParaRPr lang="fr-CA" smtClean="0"/>
          </a:p>
        </p:txBody>
      </p:sp>
      <p:pic>
        <p:nvPicPr>
          <p:cNvPr id="6" name="Image 5" descr="36855727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55940" y="5726753"/>
            <a:ext cx="4382219" cy="2916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1722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le sel de la terre,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lumière du monde,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ta lumière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Esprit!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visuel Carte rec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53654" y="5386982"/>
            <a:ext cx="4211977" cy="324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1722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serons le sel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Apportant le joie de vivre,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richesse vient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profond des océans.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 chair a faim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saveurs de l’Évangile,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Fais que notre pain 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Ait du goût pour les vivants!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36855727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31984" y="5473508"/>
            <a:ext cx="4182859" cy="278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1722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le sel de la terre,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lumière du monde,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ta lumière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Esprit!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visuel Carte rec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53654" y="5386982"/>
            <a:ext cx="4211977" cy="324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5151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serons le sel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Imprégné de ta sagesse,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révéleras 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secrets de ton bonheur.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les redirons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plus humbles de la terre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des mots de vie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pourront toucher les cœurs.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36855727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31984" y="5473508"/>
            <a:ext cx="4182859" cy="278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2600"/>
            <a:ext cx="6172200" cy="7685088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le sel de la terre,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être lumière du monde,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ta lumière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 saint, Dieu fort,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Esprit,</a:t>
            </a:r>
          </a:p>
          <a:p>
            <a:pPr marL="0">
              <a:buFontTx/>
              <a:buNone/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Donne-nous ton Esprit!</a:t>
            </a:r>
          </a:p>
          <a:p>
            <a:pPr marL="0">
              <a:buFontTx/>
              <a:buNone/>
              <a:defRPr/>
            </a:pP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visuel Carte rec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53654" y="5386982"/>
            <a:ext cx="4211977" cy="324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2" descr="images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250825"/>
            <a:ext cx="6588125" cy="85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2900" y="539750"/>
            <a:ext cx="6172200" cy="7627938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fr-CA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jouer dans nos  vies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nouveau pas de danse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Guide-nous dans la nuit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cessent nos errances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2" descr="images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250825"/>
            <a:ext cx="6588125" cy="85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0963" y="539750"/>
            <a:ext cx="6642100" cy="7627938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fr-CA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Esprit de Dieu, Esprit de Feu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chasser de nous toute peur!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Esprit de Dieu, Esprit de Feu</a:t>
            </a:r>
          </a:p>
          <a:p>
            <a:pPr algn="ctr">
              <a:buFontTx/>
              <a:buNone/>
              <a:defRPr/>
            </a:pPr>
            <a:r>
              <a:rPr lang="fr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 embraser nos cœurs!</a:t>
            </a:r>
            <a:endParaRPr lang="fr-C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438" y="0"/>
            <a:ext cx="6172200" cy="1524000"/>
          </a:xfrm>
        </p:spPr>
        <p:txBody>
          <a:bodyPr/>
          <a:lstStyle/>
          <a:p>
            <a:pPr>
              <a:defRPr/>
            </a:pPr>
            <a:r>
              <a:rPr lang="fr-C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Bienvenue!</a:t>
            </a:r>
            <a:endParaRPr lang="fr-C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ce réservé du contenu 5" descr="659-01862887en_Masterfi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1163" y="1463675"/>
            <a:ext cx="5989637" cy="3979863"/>
          </a:xfr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Espace réservé du contenu 6"/>
          <p:cNvSpPr>
            <a:spLocks noGrp="1"/>
          </p:cNvSpPr>
          <p:nvPr>
            <p:ph sz="half" idx="2"/>
          </p:nvPr>
        </p:nvSpPr>
        <p:spPr>
          <a:xfrm>
            <a:off x="293688" y="5797550"/>
            <a:ext cx="6256337" cy="2087563"/>
          </a:xfrm>
        </p:spPr>
        <p:txBody>
          <a:bodyPr/>
          <a:lstStyle/>
          <a:p>
            <a:pPr marL="0" algn="ctr">
              <a:buFontTx/>
              <a:buNone/>
              <a:defRPr/>
            </a:pPr>
            <a:r>
              <a:rPr lang="fr-CA" sz="4400" b="1" dirty="0" smtClean="0">
                <a:solidFill>
                  <a:schemeClr val="bg1"/>
                </a:solidFill>
              </a:rPr>
              <a:t>Lancement </a:t>
            </a:r>
          </a:p>
          <a:p>
            <a:pPr marL="0" algn="ctr">
              <a:buFontTx/>
              <a:buNone/>
              <a:defRPr/>
            </a:pPr>
            <a:r>
              <a:rPr lang="fr-CA" sz="4400" b="1" dirty="0" smtClean="0">
                <a:solidFill>
                  <a:schemeClr val="bg1"/>
                </a:solidFill>
              </a:rPr>
              <a:t>de l’année pastorale</a:t>
            </a:r>
          </a:p>
          <a:p>
            <a:pPr marL="0" algn="ctr">
              <a:buFontTx/>
              <a:buNone/>
              <a:defRPr/>
            </a:pPr>
            <a:r>
              <a:rPr lang="fr-CA" sz="4400" b="1" dirty="0" smtClean="0">
                <a:solidFill>
                  <a:schemeClr val="bg1"/>
                </a:solidFill>
              </a:rPr>
              <a:t>2018-2019</a:t>
            </a:r>
          </a:p>
          <a:p>
            <a:pPr marL="0" algn="ctr">
              <a:buFontTx/>
              <a:buNone/>
              <a:defRPr/>
            </a:pPr>
            <a:endParaRPr lang="fr-C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>
              <a:buFontTx/>
              <a:buNone/>
              <a:defRPr/>
            </a:pPr>
            <a:r>
              <a:rPr lang="fr-C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Diocèse de </a:t>
            </a:r>
            <a:r>
              <a:rPr lang="fr-C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Nicolet</a:t>
            </a:r>
            <a:endParaRPr lang="fr-C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defRPr/>
            </a:pPr>
            <a:endParaRPr lang="fr-CA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4" descr="sal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 descr="salage_ba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1244</TotalTime>
  <Words>1152</Words>
  <Application>Microsoft Office PowerPoint</Application>
  <PresentationFormat>Affichage à l'écran (4:3)</PresentationFormat>
  <Paragraphs>224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1" baseType="lpstr">
      <vt:lpstr>Arial</vt:lpstr>
      <vt:lpstr>Calibri</vt:lpstr>
      <vt:lpstr>Monotype Corsiva</vt:lpstr>
      <vt:lpstr>Modèle par défaut</vt:lpstr>
      <vt:lpstr>Bienvenue!</vt:lpstr>
      <vt:lpstr>Diapositive 2</vt:lpstr>
      <vt:lpstr>Diapositive 3</vt:lpstr>
      <vt:lpstr>Diapositive 4</vt:lpstr>
      <vt:lpstr>Diapositive 5</vt:lpstr>
      <vt:lpstr>Diapositive 6</vt:lpstr>
      <vt:lpstr>Bienvenue!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Trois apprentissages pour grandir comme chrétiens</vt:lpstr>
      <vt:lpstr>Diapositive 17</vt:lpstr>
      <vt:lpstr>Diapositive 18</vt:lpstr>
      <vt:lpstr>Maggie et Gabriel, vous êtes  sel de la terre</vt:lpstr>
      <vt:lpstr>Vous êtes, vous, le sel de la terre. (Mt 5,13)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Y a-t-il des attitudes auxquelles je devrais renoncer pour ne pas tomber  dans l’affadissement?  (quelques moments de réflexion)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Johanne Bourret</dc:creator>
  <cp:lastModifiedBy>j.lafrance</cp:lastModifiedBy>
  <cp:revision>100</cp:revision>
  <dcterms:created xsi:type="dcterms:W3CDTF">2015-12-14T19:26:33Z</dcterms:created>
  <dcterms:modified xsi:type="dcterms:W3CDTF">2018-09-06T14:55:59Z</dcterms:modified>
</cp:coreProperties>
</file>